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4"/>
  </p:notesMasterIdLst>
  <p:handoutMasterIdLst>
    <p:handoutMasterId r:id="rId45"/>
  </p:handoutMasterIdLst>
  <p:sldIdLst>
    <p:sldId id="2411" r:id="rId8"/>
    <p:sldId id="739" r:id="rId9"/>
    <p:sldId id="2410" r:id="rId10"/>
    <p:sldId id="2434" r:id="rId11"/>
    <p:sldId id="2414" r:id="rId12"/>
    <p:sldId id="2435" r:id="rId13"/>
    <p:sldId id="2437" r:id="rId14"/>
    <p:sldId id="2438" r:id="rId15"/>
    <p:sldId id="2436" r:id="rId16"/>
    <p:sldId id="2440" r:id="rId17"/>
    <p:sldId id="2446" r:id="rId18"/>
    <p:sldId id="2439" r:id="rId19"/>
    <p:sldId id="2441" r:id="rId20"/>
    <p:sldId id="2442" r:id="rId21"/>
    <p:sldId id="2443" r:id="rId22"/>
    <p:sldId id="2444" r:id="rId23"/>
    <p:sldId id="2448" r:id="rId24"/>
    <p:sldId id="2449" r:id="rId25"/>
    <p:sldId id="2450" r:id="rId26"/>
    <p:sldId id="2452" r:id="rId27"/>
    <p:sldId id="2451" r:id="rId28"/>
    <p:sldId id="2453" r:id="rId29"/>
    <p:sldId id="2454" r:id="rId30"/>
    <p:sldId id="2455" r:id="rId31"/>
    <p:sldId id="2456" r:id="rId32"/>
    <p:sldId id="2458" r:id="rId33"/>
    <p:sldId id="2457" r:id="rId34"/>
    <p:sldId id="2459" r:id="rId35"/>
    <p:sldId id="2460" r:id="rId36"/>
    <p:sldId id="2461" r:id="rId37"/>
    <p:sldId id="2462" r:id="rId38"/>
    <p:sldId id="2463" r:id="rId39"/>
    <p:sldId id="2464" r:id="rId40"/>
    <p:sldId id="2412" r:id="rId41"/>
    <p:sldId id="2392" r:id="rId42"/>
    <p:sldId id="582" r:id="rId4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FC00"/>
    <a:srgbClr val="1D1D1A"/>
    <a:srgbClr val="0032FF"/>
    <a:srgbClr val="595757"/>
    <a:srgbClr val="221815"/>
    <a:srgbClr val="91A2BF"/>
    <a:srgbClr val="66BA36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7" autoAdjust="0"/>
    <p:restoredTop sz="92175" autoAdjust="0"/>
  </p:normalViewPr>
  <p:slideViewPr>
    <p:cSldViewPr snapToGrid="0" snapToObjects="1">
      <p:cViewPr varScale="1">
        <p:scale>
          <a:sx n="116" d="100"/>
          <a:sy n="116" d="100"/>
        </p:scale>
        <p:origin x="52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1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40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2024/6/23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A3D33A-F5DD-A22F-C031-803FCA90A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536" y="-113016"/>
            <a:ext cx="12392917" cy="697101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1371600" y="2007071"/>
            <a:ext cx="9005455" cy="2730842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达芬奇内核</a:t>
            </a:r>
            <a:endParaRPr lang="en-US" altLang="zh-CN" sz="115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9958" y="991950"/>
            <a:ext cx="2024146" cy="755559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103583"/>
            <a:ext cx="643926" cy="643926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3742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达芬奇架构主要部分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43950" y="1360170"/>
            <a:ext cx="2843158" cy="4994910"/>
          </a:xfrm>
        </p:spPr>
        <p:txBody>
          <a:bodyPr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计算单元：</a:t>
            </a:r>
            <a:r>
              <a:rPr lang="zh-CN" altLang="en-US" sz="1800" dirty="0"/>
              <a:t>包含矩阵计算单元、向量计算单元、标量计算单元。</a:t>
            </a:r>
            <a:endParaRPr lang="en-US" altLang="zh-CN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存储系统： </a:t>
            </a:r>
            <a:r>
              <a:rPr lang="en-US" altLang="zh-CN" sz="1800" dirty="0"/>
              <a:t>AI Core</a:t>
            </a:r>
            <a:r>
              <a:rPr lang="zh-CN" altLang="en-US" sz="1800" dirty="0"/>
              <a:t> 片上存储单元和相应数据通路构成存储系统。</a:t>
            </a:r>
            <a:endParaRPr lang="en-US" altLang="zh-CN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控制单元：</a:t>
            </a:r>
            <a:r>
              <a:rPr lang="zh-CN" altLang="en-US" sz="1800" dirty="0"/>
              <a:t>计算过程提供指令控制，负责 </a:t>
            </a:r>
            <a:r>
              <a:rPr lang="en-US" altLang="zh-CN" sz="1800" dirty="0"/>
              <a:t>AI Core</a:t>
            </a:r>
            <a:r>
              <a:rPr lang="zh-CN" altLang="en-US" sz="1800" dirty="0"/>
              <a:t>运行。</a:t>
            </a:r>
            <a:endParaRPr lang="en-US" altLang="zh-CN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901192"/>
            <a:ext cx="8457098" cy="428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43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8752618-751F-5613-78A2-AAD253EAE0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2.1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 Core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计算单元</a:t>
            </a:r>
          </a:p>
        </p:txBody>
      </p:sp>
    </p:spTree>
    <p:extLst>
      <p:ext uri="{BB962C8B-B14F-4D97-AF65-F5344CB8AC3E}">
        <p14:creationId xmlns:p14="http://schemas.microsoft.com/office/powerpoint/2010/main" val="191699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：计算单元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 anchor="t"/>
          <a:lstStyle/>
          <a:p>
            <a:pPr>
              <a:lnSpc>
                <a:spcPct val="125000"/>
              </a:lnSpc>
            </a:pPr>
            <a:r>
              <a:rPr lang="en-US" altLang="zh-CN" dirty="0"/>
              <a:t>AI Core</a:t>
            </a:r>
            <a:r>
              <a:rPr lang="zh-CN" altLang="en-US" dirty="0"/>
              <a:t> 中执行单元，包括：</a:t>
            </a:r>
            <a:r>
              <a:rPr lang="en-US" altLang="zh-CN" dirty="0"/>
              <a:t>Cube Unit</a:t>
            </a:r>
            <a:r>
              <a:rPr lang="zh-CN" altLang="en-US" dirty="0"/>
              <a:t>（矩阵计算单元），</a:t>
            </a:r>
            <a:r>
              <a:rPr lang="en-US" altLang="zh-CN" dirty="0"/>
              <a:t>Vector Unit</a:t>
            </a:r>
            <a:r>
              <a:rPr lang="zh-CN" altLang="en-US" dirty="0"/>
              <a:t>（向量计算单元）和</a:t>
            </a:r>
            <a:r>
              <a:rPr lang="en-US" altLang="zh-CN" dirty="0"/>
              <a:t>Scalar Unit</a:t>
            </a:r>
            <a:r>
              <a:rPr lang="zh-CN" altLang="en-US" dirty="0"/>
              <a:t>（标量计算单元），完成 </a:t>
            </a:r>
            <a:r>
              <a:rPr lang="en-US" altLang="zh-CN" dirty="0"/>
              <a:t>AI Core</a:t>
            </a:r>
            <a:r>
              <a:rPr lang="zh-CN" altLang="en-US" dirty="0"/>
              <a:t> 中不同类型数据计算。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342200"/>
            <a:ext cx="8457098" cy="4282438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BF12EB58-606B-149A-5BF3-5DDCCC58E80D}"/>
              </a:ext>
            </a:extLst>
          </p:cNvPr>
          <p:cNvSpPr/>
          <p:nvPr/>
        </p:nvSpPr>
        <p:spPr>
          <a:xfrm>
            <a:off x="4906168" y="2526030"/>
            <a:ext cx="1780382" cy="1257300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C6830E39-C304-63BA-8624-6CD29739807B}"/>
              </a:ext>
            </a:extLst>
          </p:cNvPr>
          <p:cNvSpPr/>
          <p:nvPr/>
        </p:nvSpPr>
        <p:spPr>
          <a:xfrm>
            <a:off x="7173118" y="3806190"/>
            <a:ext cx="2690972" cy="1367193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89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：计算单元 </a:t>
            </a:r>
            <a:r>
              <a:rPr lang="en-US" altLang="zh-CN" dirty="0"/>
              <a:t>Cube Unit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342200"/>
            <a:ext cx="8457098" cy="4282438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BF12EB58-606B-149A-5BF3-5DDCCC58E80D}"/>
              </a:ext>
            </a:extLst>
          </p:cNvPr>
          <p:cNvSpPr/>
          <p:nvPr/>
        </p:nvSpPr>
        <p:spPr>
          <a:xfrm>
            <a:off x="4906168" y="2526030"/>
            <a:ext cx="1780382" cy="1257300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80478"/>
            <a:ext cx="10963275" cy="4994275"/>
          </a:xfrm>
        </p:spPr>
        <p:txBody>
          <a:bodyPr anchor="t"/>
          <a:lstStyle/>
          <a:p>
            <a:r>
              <a:rPr lang="zh-CN" altLang="en-US" dirty="0"/>
              <a:t>负责执行矩阵运算。</a:t>
            </a:r>
            <a:r>
              <a:rPr lang="en-US" altLang="zh-CN" dirty="0"/>
              <a:t>Cube</a:t>
            </a:r>
            <a:r>
              <a:rPr lang="zh-CN" altLang="en-US" dirty="0"/>
              <a:t> 每次执行可完成 </a:t>
            </a:r>
            <a:r>
              <a:rPr lang="en-US" altLang="zh-CN" dirty="0"/>
              <a:t>fp16@16*16</a:t>
            </a:r>
            <a:r>
              <a:rPr lang="zh-CN" altLang="en-US" dirty="0"/>
              <a:t> 与 </a:t>
            </a:r>
            <a:r>
              <a:rPr lang="en-US" altLang="zh-CN" dirty="0"/>
              <a:t>16*16</a:t>
            </a:r>
            <a:r>
              <a:rPr lang="zh-CN" altLang="en-US" dirty="0"/>
              <a:t> 矩阵乘，如 </a:t>
            </a:r>
            <a:r>
              <a:rPr lang="en-US" altLang="zh-CN" dirty="0"/>
              <a:t>C=A*B</a:t>
            </a:r>
            <a:r>
              <a:rPr lang="zh-CN" altLang="en-US" dirty="0"/>
              <a:t>，如果输入 </a:t>
            </a:r>
            <a:r>
              <a:rPr lang="en-US" altLang="zh-CN" dirty="0"/>
              <a:t>int8</a:t>
            </a:r>
            <a:r>
              <a:rPr lang="zh-CN" altLang="en-US" dirty="0"/>
              <a:t>，一次完成 </a:t>
            </a:r>
            <a:r>
              <a:rPr lang="en-US" altLang="zh-CN" dirty="0"/>
              <a:t>16*32</a:t>
            </a:r>
            <a:r>
              <a:rPr lang="zh-CN" altLang="en-US" dirty="0"/>
              <a:t> 与 </a:t>
            </a:r>
            <a:r>
              <a:rPr lang="en-US" altLang="zh-CN" dirty="0"/>
              <a:t>32*16</a:t>
            </a:r>
            <a:r>
              <a:rPr lang="zh-CN" altLang="en-US" dirty="0"/>
              <a:t> 矩阵乘，注意真正计算需要对 </a:t>
            </a:r>
            <a:r>
              <a:rPr lang="en-US" altLang="zh-CN" dirty="0"/>
              <a:t>A/B/C</a:t>
            </a:r>
            <a:r>
              <a:rPr lang="zh-CN" altLang="en-US" dirty="0"/>
              <a:t> 矩阵进行分块 </a:t>
            </a:r>
            <a:r>
              <a:rPr lang="en-US" altLang="zh-CN" dirty="0"/>
              <a:t>Block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005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：计算单元 </a:t>
            </a:r>
            <a:r>
              <a:rPr lang="en-US" altLang="zh-CN" dirty="0"/>
              <a:t>Vector Unit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342200"/>
            <a:ext cx="8457098" cy="4282438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BF12EB58-606B-149A-5BF3-5DDCCC58E80D}"/>
              </a:ext>
            </a:extLst>
          </p:cNvPr>
          <p:cNvSpPr/>
          <p:nvPr/>
        </p:nvSpPr>
        <p:spPr>
          <a:xfrm>
            <a:off x="7215028" y="3843339"/>
            <a:ext cx="2637632" cy="717231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80478"/>
            <a:ext cx="10963275" cy="4994275"/>
          </a:xfrm>
        </p:spPr>
        <p:txBody>
          <a:bodyPr anchor="t"/>
          <a:lstStyle/>
          <a:p>
            <a:r>
              <a:rPr lang="zh-CN" altLang="en-US" dirty="0"/>
              <a:t>负责向量运算：算力低于 </a:t>
            </a:r>
            <a:r>
              <a:rPr lang="en-US" altLang="zh-CN" dirty="0"/>
              <a:t>Cube</a:t>
            </a:r>
            <a:r>
              <a:rPr lang="zh-CN" altLang="en-US" dirty="0"/>
              <a:t>，灵活度高（如数学中求倒数、平方根等），</a:t>
            </a:r>
            <a:r>
              <a:rPr lang="en-US" altLang="zh-CN" dirty="0"/>
              <a:t>Vector</a:t>
            </a:r>
            <a:r>
              <a:rPr lang="zh-CN" altLang="en-US" dirty="0"/>
              <a:t> 所有计算源数据以及目标数据都会存储在 </a:t>
            </a:r>
            <a:r>
              <a:rPr lang="en-US" altLang="zh-CN" dirty="0"/>
              <a:t>Unified Buffer</a:t>
            </a:r>
            <a:r>
              <a:rPr lang="zh-CN" altLang="en-US" dirty="0"/>
              <a:t> 中，并按 </a:t>
            </a:r>
            <a:r>
              <a:rPr lang="en-US" altLang="zh-CN" dirty="0"/>
              <a:t>32Byte</a:t>
            </a:r>
            <a:r>
              <a:rPr lang="zh-CN" altLang="en-US" dirty="0"/>
              <a:t> 对齐。</a:t>
            </a:r>
          </a:p>
        </p:txBody>
      </p:sp>
    </p:spTree>
    <p:extLst>
      <p:ext uri="{BB962C8B-B14F-4D97-AF65-F5344CB8AC3E}">
        <p14:creationId xmlns:p14="http://schemas.microsoft.com/office/powerpoint/2010/main" val="213142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：计算单元 </a:t>
            </a:r>
            <a:r>
              <a:rPr lang="en-US" altLang="zh-CN" dirty="0"/>
              <a:t>Scalar Unit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342200"/>
            <a:ext cx="8457098" cy="4282438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BF12EB58-606B-149A-5BF3-5DDCCC58E80D}"/>
              </a:ext>
            </a:extLst>
          </p:cNvPr>
          <p:cNvSpPr/>
          <p:nvPr/>
        </p:nvSpPr>
        <p:spPr>
          <a:xfrm>
            <a:off x="7215028" y="4460559"/>
            <a:ext cx="2637632" cy="717231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80478"/>
            <a:ext cx="10963275" cy="4994275"/>
          </a:xfrm>
        </p:spPr>
        <p:txBody>
          <a:bodyPr anchor="t"/>
          <a:lstStyle/>
          <a:p>
            <a:r>
              <a:rPr lang="zh-CN" altLang="en-US" sz="2000" dirty="0"/>
              <a:t>负责各类型标量数据运算和程序流程控制：</a:t>
            </a:r>
            <a:r>
              <a:rPr lang="zh-CN" altLang="en-US" dirty="0"/>
              <a:t>算力最低，</a:t>
            </a:r>
            <a:r>
              <a:rPr lang="zh-CN" altLang="en-US" sz="2000" dirty="0"/>
              <a:t>功能上类比小核 </a:t>
            </a:r>
            <a:r>
              <a:rPr lang="en-US" altLang="zh-CN" sz="2000" dirty="0"/>
              <a:t>CPU</a:t>
            </a:r>
            <a:r>
              <a:rPr lang="zh-CN" altLang="en-US" sz="2000" dirty="0"/>
              <a:t>，完成整个程序循环控制、分支判断、</a:t>
            </a:r>
            <a:r>
              <a:rPr lang="en-US" altLang="zh-CN" sz="2000" dirty="0"/>
              <a:t>Cube/Vector</a:t>
            </a:r>
            <a:r>
              <a:rPr lang="zh-CN" altLang="en-US" sz="2000" dirty="0"/>
              <a:t> 等指令地址和参数计算以及基本算术运算等。</a:t>
            </a:r>
            <a:endParaRPr lang="zh-CN" altLang="en-US" sz="200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58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：计算单元 </a:t>
            </a:r>
            <a:r>
              <a:rPr lang="en-US" altLang="zh-CN" dirty="0"/>
              <a:t>Accumulator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342200"/>
            <a:ext cx="8457098" cy="4282438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BF12EB58-606B-149A-5BF3-5DDCCC58E80D}"/>
              </a:ext>
            </a:extLst>
          </p:cNvPr>
          <p:cNvSpPr/>
          <p:nvPr/>
        </p:nvSpPr>
        <p:spPr>
          <a:xfrm>
            <a:off x="8127449" y="2586039"/>
            <a:ext cx="1713781" cy="1208721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80478"/>
            <a:ext cx="10963275" cy="4994275"/>
          </a:xfrm>
        </p:spPr>
        <p:txBody>
          <a:bodyPr anchor="t"/>
          <a:lstStyle/>
          <a:p>
            <a:pPr marL="216000" indent="-2160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累加器：把当前矩阵乘结果与上一次计算中间结果相加， 可以用于完成卷积中加 </a:t>
            </a:r>
            <a:r>
              <a:rPr lang="en-US" altLang="zh-CN" dirty="0"/>
              <a:t>bias</a:t>
            </a:r>
            <a:r>
              <a:rPr lang="zh-CN" altLang="en-US" dirty="0"/>
              <a:t> 等操作。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326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8752618-751F-5613-78A2-AAD253EAE0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2.2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 Core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存储单元</a:t>
            </a:r>
          </a:p>
        </p:txBody>
      </p:sp>
    </p:spTree>
    <p:extLst>
      <p:ext uri="{BB962C8B-B14F-4D97-AF65-F5344CB8AC3E}">
        <p14:creationId xmlns:p14="http://schemas.microsoft.com/office/powerpoint/2010/main" val="3382762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：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342200"/>
            <a:ext cx="8457098" cy="4282438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BF12EB58-606B-149A-5BF3-5DDCCC58E80D}"/>
              </a:ext>
            </a:extLst>
          </p:cNvPr>
          <p:cNvSpPr/>
          <p:nvPr/>
        </p:nvSpPr>
        <p:spPr>
          <a:xfrm>
            <a:off x="8127449" y="2586039"/>
            <a:ext cx="1713781" cy="1208721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80478"/>
            <a:ext cx="10963275" cy="4994275"/>
          </a:xfrm>
        </p:spPr>
        <p:txBody>
          <a:bodyPr anchor="t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dirty="0"/>
              <a:t>AI Core</a:t>
            </a:r>
            <a:r>
              <a:rPr lang="zh-CN" altLang="en-US" dirty="0"/>
              <a:t>采用大容量片上缓冲区设计，通过增大片上缓存数据量来减少数据从片外搬运到 </a:t>
            </a:r>
            <a:r>
              <a:rPr lang="en-US" altLang="zh-CN" dirty="0"/>
              <a:t>AI Core</a:t>
            </a:r>
            <a:r>
              <a:rPr lang="zh-CN" altLang="en-US" dirty="0"/>
              <a:t> 中频次，从而降低数据搬运过程中所产生的功耗和时延，有效控制整体计算能耗和提升性能。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436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：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342200"/>
            <a:ext cx="8457098" cy="4282438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BF12EB58-606B-149A-5BF3-5DDCCC58E80D}"/>
              </a:ext>
            </a:extLst>
          </p:cNvPr>
          <p:cNvSpPr/>
          <p:nvPr/>
        </p:nvSpPr>
        <p:spPr>
          <a:xfrm>
            <a:off x="2412449" y="2591754"/>
            <a:ext cx="7440211" cy="2506026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80478"/>
            <a:ext cx="10963275" cy="4994275"/>
          </a:xfrm>
        </p:spPr>
        <p:txBody>
          <a:bodyPr anchor="t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dirty="0"/>
              <a:t>AI Core</a:t>
            </a:r>
            <a:r>
              <a:rPr lang="zh-CN" altLang="en-US" dirty="0"/>
              <a:t>采用大容量片上缓冲区设计，通过增大片上缓存数据量来减少数据从片外搬运到 </a:t>
            </a:r>
            <a:r>
              <a:rPr lang="en-US" altLang="zh-CN" dirty="0"/>
              <a:t>AI Core</a:t>
            </a:r>
            <a:r>
              <a:rPr lang="zh-CN" altLang="en-US" dirty="0"/>
              <a:t> 中频次，从而降低数据搬运过程中所产生的功耗和时延，有效控制整体计算能耗和提升性能。</a:t>
            </a:r>
            <a:endParaRPr lang="en-US" altLang="zh-CN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1B6B0C0D-4092-1881-8F66-2E1B12BC5796}"/>
              </a:ext>
            </a:extLst>
          </p:cNvPr>
          <p:cNvSpPr/>
          <p:nvPr/>
        </p:nvSpPr>
        <p:spPr>
          <a:xfrm>
            <a:off x="3281849" y="5221604"/>
            <a:ext cx="970111" cy="937898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281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About</a:t>
            </a:r>
            <a:endParaRPr lang="zh-CN" altLang="en-US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昇腾 </a:t>
            </a:r>
            <a:r>
              <a:rPr lang="en-US" altLang="zh-C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SOC </a:t>
            </a:r>
            <a:r>
              <a:rPr lang="zh-CN" altLang="en-US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架构：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昇腾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310 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芯片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–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昇腾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910 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芯片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AICore</a:t>
            </a:r>
            <a:r>
              <a:rPr lang="zh-CN" altLang="en-US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的灵魂：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达芬奇架构内部细节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AICore</a:t>
            </a:r>
            <a:r>
              <a:rPr lang="zh-CN" altLang="en-US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计算模式：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Vector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和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Cube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计算方法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昇腾服务器形态：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节点互联拓扑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存储单元：</a:t>
            </a:r>
            <a:r>
              <a:rPr lang="zh-CN" altLang="en-US" dirty="0"/>
              <a:t>存储控制单元、缓冲区和寄存器组成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396"/>
            <a:ext cx="8457098" cy="42824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9744" y="1280478"/>
            <a:ext cx="2977419" cy="49942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/>
              <a:t>存储控制单元：</a:t>
            </a:r>
            <a:endParaRPr lang="en-US" altLang="zh-CN" b="1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通过总线接口直接访问 </a:t>
            </a:r>
            <a:r>
              <a:rPr lang="en-US" altLang="zh-CN" sz="1600" dirty="0"/>
              <a:t>AI Core</a:t>
            </a:r>
            <a:r>
              <a:rPr lang="zh-CN" altLang="en-US" sz="1600" dirty="0"/>
              <a:t> 外更低层级缓存，也可直通</a:t>
            </a:r>
            <a:r>
              <a:rPr lang="en-US" altLang="zh-CN" sz="1600" dirty="0"/>
              <a:t>DDR/HBM</a:t>
            </a:r>
            <a:r>
              <a:rPr lang="zh-CN" altLang="en-US" sz="1600" dirty="0"/>
              <a:t> 访问内存。</a:t>
            </a:r>
            <a:endParaRPr lang="en-US" altLang="zh-CN" sz="1600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设置存储转换单元，作为</a:t>
            </a:r>
            <a:r>
              <a:rPr lang="en-US" altLang="zh-CN" sz="1600" dirty="0"/>
              <a:t>AI Core</a:t>
            </a:r>
            <a:r>
              <a:rPr lang="zh-CN" altLang="en-US" sz="1600" dirty="0"/>
              <a:t>内部数据通路传输控制器，负责</a:t>
            </a:r>
            <a:r>
              <a:rPr lang="en-US" altLang="zh-CN" sz="1600" dirty="0"/>
              <a:t>AI Core</a:t>
            </a:r>
            <a:r>
              <a:rPr lang="zh-CN" altLang="en-US" sz="1600" dirty="0"/>
              <a:t>内部数据在不同缓冲区间读写管理，以及完成一系列的格式转换操作，如补零，</a:t>
            </a:r>
            <a:r>
              <a:rPr lang="en-US" altLang="zh-CN" sz="1600" dirty="0"/>
              <a:t>Img2Col</a:t>
            </a:r>
            <a:r>
              <a:rPr lang="zh-CN" altLang="en-US" sz="1600" dirty="0"/>
              <a:t>，转置、解压缩等。</a:t>
            </a:r>
            <a:endParaRPr lang="en-US" altLang="zh-CN" sz="16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4E81784-0C2A-7E2E-78B6-45F38EA5AF3E}"/>
              </a:ext>
            </a:extLst>
          </p:cNvPr>
          <p:cNvSpPr/>
          <p:nvPr/>
        </p:nvSpPr>
        <p:spPr>
          <a:xfrm>
            <a:off x="1785725" y="1831466"/>
            <a:ext cx="1091039" cy="2596695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9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存储单元：</a:t>
            </a:r>
            <a:r>
              <a:rPr lang="zh-CN" altLang="en-US" dirty="0"/>
              <a:t>存储控制单元、缓冲区和寄存器组成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396"/>
            <a:ext cx="8457098" cy="42824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9744" y="1280478"/>
            <a:ext cx="2977419" cy="49942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/>
              <a:t>输入缓冲区：</a:t>
            </a:r>
            <a:endParaRPr lang="en-US" altLang="zh-CN" b="1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用于暂存需频繁复用数据，不需要每次都通过总线接口到 </a:t>
            </a:r>
            <a:r>
              <a:rPr lang="en-US" altLang="zh-CN" sz="1600" dirty="0"/>
              <a:t>AI Core</a:t>
            </a:r>
            <a:r>
              <a:rPr lang="zh-CN" altLang="en-US" sz="1600" dirty="0"/>
              <a:t> 外部读取；</a:t>
            </a:r>
            <a:endParaRPr lang="en-US" altLang="zh-CN" sz="1600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从而减少 </a:t>
            </a:r>
            <a:r>
              <a:rPr lang="en-US" altLang="zh-CN" sz="1600" dirty="0"/>
              <a:t>BUS</a:t>
            </a:r>
            <a:r>
              <a:rPr lang="zh-CN" altLang="en-US" sz="1600" dirty="0"/>
              <a:t> 上数据访问频次，同时降低总线数据拥堵风险；</a:t>
            </a:r>
            <a:endParaRPr lang="en-US" altLang="zh-CN" sz="1600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实现节省功耗、提高</a:t>
            </a:r>
            <a:r>
              <a:rPr lang="en-US" altLang="zh-CN" sz="1600" dirty="0"/>
              <a:t>IO</a:t>
            </a:r>
            <a:r>
              <a:rPr lang="zh-CN" altLang="en-US" sz="1600" dirty="0"/>
              <a:t>、提升性能效果；</a:t>
            </a:r>
            <a:endParaRPr lang="en-US" altLang="zh-CN" sz="16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4E81784-0C2A-7E2E-78B6-45F38EA5AF3E}"/>
              </a:ext>
            </a:extLst>
          </p:cNvPr>
          <p:cNvSpPr/>
          <p:nvPr/>
        </p:nvSpPr>
        <p:spPr>
          <a:xfrm>
            <a:off x="883578" y="1821192"/>
            <a:ext cx="831096" cy="2596695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04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存储单元：</a:t>
            </a:r>
            <a:r>
              <a:rPr lang="zh-CN" altLang="en-US" dirty="0"/>
              <a:t>存储控制单元、缓冲区和寄存器组成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396"/>
            <a:ext cx="8457098" cy="42824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9744" y="1280478"/>
            <a:ext cx="2977419" cy="49942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/>
              <a:t>输出缓冲区：</a:t>
            </a:r>
            <a:endParaRPr lang="en-US" altLang="zh-CN" b="1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用来存放神经网络中每层计算中间结果，从而在进入下一层计算时方便获取数据。</a:t>
            </a:r>
            <a:endParaRPr lang="en-US" altLang="zh-CN" sz="1600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相比较 </a:t>
            </a:r>
            <a:r>
              <a:rPr lang="en-US" altLang="zh-CN" sz="1600" dirty="0"/>
              <a:t>BUS</a:t>
            </a:r>
            <a:r>
              <a:rPr lang="zh-CN" altLang="en-US" sz="1600" dirty="0"/>
              <a:t> 读取数据带宽低，延迟大，通过输出缓冲区可以极大提升计算效率；</a:t>
            </a:r>
            <a:endParaRPr lang="en-US" altLang="zh-CN" sz="1600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4E81784-0C2A-7E2E-78B6-45F38EA5AF3E}"/>
              </a:ext>
            </a:extLst>
          </p:cNvPr>
          <p:cNvSpPr/>
          <p:nvPr/>
        </p:nvSpPr>
        <p:spPr>
          <a:xfrm>
            <a:off x="3346082" y="3126011"/>
            <a:ext cx="2253333" cy="1332974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859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存储单元：</a:t>
            </a:r>
            <a:r>
              <a:rPr lang="zh-CN" altLang="en-US" dirty="0"/>
              <a:t>存储控制单元、缓冲区和寄存器组成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396"/>
            <a:ext cx="8457098" cy="42824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9744" y="1280478"/>
            <a:ext cx="2977419" cy="49942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/>
              <a:t>寄存器：</a:t>
            </a:r>
            <a:r>
              <a:rPr lang="en-US" altLang="zh-CN" b="1" dirty="0"/>
              <a:t> </a:t>
            </a:r>
          </a:p>
          <a:p>
            <a:pPr marL="216000">
              <a:lnSpc>
                <a:spcPct val="150000"/>
              </a:lnSpc>
            </a:pPr>
            <a:r>
              <a:rPr lang="zh-CN" altLang="en-US" dirty="0"/>
              <a:t>寄存器资源主要是标量计算单元在使用。</a:t>
            </a:r>
            <a:endParaRPr lang="en-US" altLang="zh-CN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4E81784-0C2A-7E2E-78B6-45F38EA5AF3E}"/>
              </a:ext>
            </a:extLst>
          </p:cNvPr>
          <p:cNvSpPr/>
          <p:nvPr/>
        </p:nvSpPr>
        <p:spPr>
          <a:xfrm>
            <a:off x="5688590" y="3791164"/>
            <a:ext cx="743033" cy="652938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15A4C626-E6CC-F93C-3388-39F059F193EB}"/>
              </a:ext>
            </a:extLst>
          </p:cNvPr>
          <p:cNvSpPr/>
          <p:nvPr/>
        </p:nvSpPr>
        <p:spPr>
          <a:xfrm>
            <a:off x="7490790" y="3791164"/>
            <a:ext cx="743033" cy="652938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19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 存储单元：</a:t>
            </a:r>
            <a:r>
              <a:rPr lang="zh-CN" altLang="en-US" b="1" dirty="0"/>
              <a:t>数据通路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AI Core</a:t>
            </a:r>
            <a:r>
              <a:rPr lang="zh-CN" altLang="en-US" dirty="0"/>
              <a:t> 完成一次计算任务，数据在 </a:t>
            </a:r>
            <a:r>
              <a:rPr lang="en-US" altLang="zh-CN" dirty="0"/>
              <a:t>AI Core</a:t>
            </a:r>
            <a:r>
              <a:rPr lang="zh-CN" altLang="en-US" dirty="0"/>
              <a:t> 中流通路径：</a:t>
            </a:r>
            <a:endParaRPr lang="en-US" altLang="zh-CN" dirty="0"/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达芬奇架构数据通路特点是多进单出，考虑到神经网络计算，输入数据种类多且数量大，可通过并行输入来提高数据流入效率。</a:t>
            </a:r>
            <a:endParaRPr lang="en-US" altLang="zh-CN" dirty="0"/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与此相反，将多种输入数据处理完后只生成输出特征矩阵，数据种类相对单一，单输出数据通路，可以节约芯片硬件资源。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794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 存储单元：</a:t>
            </a:r>
            <a:r>
              <a:rPr lang="zh-CN" altLang="en-US" b="1" dirty="0"/>
              <a:t>数据通路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1087" y="1360488"/>
            <a:ext cx="4426075" cy="4994275"/>
          </a:xfrm>
        </p:spPr>
        <p:txBody>
          <a:bodyPr anchor="ctr"/>
          <a:lstStyle/>
          <a:p>
            <a:r>
              <a:rPr lang="zh-CN" altLang="en-US" dirty="0"/>
              <a:t>图中</a:t>
            </a:r>
            <a:r>
              <a:rPr lang="zh-CN" altLang="zh-CN" dirty="0"/>
              <a:t>达芬奇架构中一个</a:t>
            </a:r>
            <a:r>
              <a:rPr lang="en-US" altLang="zh-CN" dirty="0"/>
              <a:t>AI Core</a:t>
            </a:r>
            <a:r>
              <a:rPr lang="zh-CN" altLang="zh-CN" dirty="0"/>
              <a:t>内完整的数据传输路径。包含</a:t>
            </a:r>
            <a:r>
              <a:rPr lang="en-US" altLang="zh-CN" dirty="0"/>
              <a:t>DDR/HBM</a:t>
            </a:r>
            <a:r>
              <a:rPr lang="zh-CN" altLang="zh-CN" dirty="0"/>
              <a:t>，以及</a:t>
            </a:r>
            <a:r>
              <a:rPr lang="en-US" altLang="zh-CN" dirty="0"/>
              <a:t>L2</a:t>
            </a:r>
            <a:r>
              <a:rPr lang="zh-CN" altLang="zh-CN" dirty="0"/>
              <a:t>缓冲器，这些都属于</a:t>
            </a:r>
            <a:r>
              <a:rPr lang="en-US" altLang="zh-CN" dirty="0"/>
              <a:t>AI Core</a:t>
            </a:r>
            <a:r>
              <a:rPr lang="zh-CN" altLang="zh-CN" dirty="0"/>
              <a:t>核外的数据存储系统。</a:t>
            </a:r>
            <a:endParaRPr lang="en-US" altLang="zh-CN" dirty="0"/>
          </a:p>
          <a:p>
            <a:r>
              <a:rPr lang="zh-CN" altLang="zh-CN" dirty="0"/>
              <a:t>图中其他各类型的数据缓冲器都属于核内存储系统，包括了多个通用和专用的寄存器。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969CEF-3DA9-58DE-9B4F-576C21050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42" y="1510813"/>
            <a:ext cx="5733809" cy="478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8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8752618-751F-5613-78A2-AAD253EAE0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2.3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 Core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控制单元</a:t>
            </a:r>
          </a:p>
        </p:txBody>
      </p:sp>
    </p:spTree>
    <p:extLst>
      <p:ext uri="{BB962C8B-B14F-4D97-AF65-F5344CB8AC3E}">
        <p14:creationId xmlns:p14="http://schemas.microsoft.com/office/powerpoint/2010/main" val="154553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/>
              <a:t>：</a:t>
            </a:r>
            <a:r>
              <a:rPr lang="zh-CN" altLang="en-US">
                <a:latin typeface="微软雅黑" panose="020B0503020204020204" pitchFamily="34" charset="-122"/>
              </a:rPr>
              <a:t>控制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342200"/>
            <a:ext cx="8457098" cy="4282438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BF12EB58-606B-149A-5BF3-5DDCCC58E80D}"/>
              </a:ext>
            </a:extLst>
          </p:cNvPr>
          <p:cNvSpPr/>
          <p:nvPr/>
        </p:nvSpPr>
        <p:spPr>
          <a:xfrm flipV="1">
            <a:off x="4253501" y="5272439"/>
            <a:ext cx="5609433" cy="820135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280478"/>
            <a:ext cx="10963275" cy="4994275"/>
          </a:xfrm>
        </p:spPr>
        <p:txBody>
          <a:bodyPr anchor="t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控制单元主要组成部分为系统控制模块、指令缓存、标量指令处理队列、指令发射模块、矩阵运算队列、向量运算队列、存储转换队列和事件同步模块。</a:t>
            </a:r>
            <a:endParaRPr lang="en-US" altLang="zh-CN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46DD268C-3DFE-AE8C-F4F4-E4F7F3904B1A}"/>
              </a:ext>
            </a:extLst>
          </p:cNvPr>
          <p:cNvSpPr/>
          <p:nvPr/>
        </p:nvSpPr>
        <p:spPr>
          <a:xfrm flipH="1" flipV="1">
            <a:off x="2405747" y="5272440"/>
            <a:ext cx="832206" cy="820134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758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 </a:t>
            </a:r>
            <a:r>
              <a:rPr lang="zh-CN" altLang="en-US" dirty="0">
                <a:latin typeface="微软雅黑" panose="020B0503020204020204" pitchFamily="34" charset="-122"/>
              </a:rPr>
              <a:t>控制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dirty="0"/>
              <a:t>存储控制单元、缓冲区和寄存器组成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524"/>
            <a:ext cx="8457098" cy="42824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9744" y="1280478"/>
            <a:ext cx="2977419" cy="49942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/>
              <a:t>系统控制模块：</a:t>
            </a:r>
            <a:endParaRPr lang="en-US" altLang="zh-CN" b="1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控制任务块（</a:t>
            </a:r>
            <a:r>
              <a:rPr lang="en-US" altLang="zh-CN" sz="1600" dirty="0"/>
              <a:t>AI Core</a:t>
            </a:r>
            <a:r>
              <a:rPr lang="zh-CN" altLang="en-US" sz="1600" dirty="0"/>
              <a:t>最小任计算务粒度）的执行进程，在任务块执行完成后，系统控制模块会进行中断处理和状态申报。如果执行过程出错，会把执行的错误状态报告给任务调度器；</a:t>
            </a:r>
            <a:endParaRPr lang="en-US" altLang="zh-CN" sz="16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3D282848-7278-51D4-F186-0C0E9491237E}"/>
              </a:ext>
            </a:extLst>
          </p:cNvPr>
          <p:cNvSpPr/>
          <p:nvPr/>
        </p:nvSpPr>
        <p:spPr>
          <a:xfrm flipH="1" flipV="1">
            <a:off x="854349" y="4830651"/>
            <a:ext cx="832206" cy="820134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86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>
                <a:latin typeface="微软雅黑" panose="020B0503020204020204" pitchFamily="34" charset="-122"/>
              </a:rPr>
              <a:t>控制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dirty="0"/>
              <a:t>存储控制单元、缓冲区和寄存器组成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524"/>
            <a:ext cx="8457098" cy="42824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9744" y="1280478"/>
            <a:ext cx="2977419" cy="49942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/>
              <a:t>指令缓存：</a:t>
            </a:r>
            <a:endParaRPr lang="en-US" altLang="zh-CN" b="1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在指令执行过程中，可以提前预取后续指令，并一次读入多条指令进入缓存，提升指令执行效率；</a:t>
            </a:r>
            <a:endParaRPr lang="en-US" altLang="zh-CN" sz="16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3D282848-7278-51D4-F186-0C0E9491237E}"/>
              </a:ext>
            </a:extLst>
          </p:cNvPr>
          <p:cNvSpPr/>
          <p:nvPr/>
        </p:nvSpPr>
        <p:spPr>
          <a:xfrm flipH="1" flipV="1">
            <a:off x="2693423" y="4840925"/>
            <a:ext cx="1015548" cy="820134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79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A886A44-E4B7-BAD6-B0F6-B2C995C47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AICore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の</a:t>
            </a:r>
            <a:r>
              <a:rPr lang="zh-CN" altLang="en-US" sz="9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灵魂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16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>
                <a:latin typeface="微软雅黑" panose="020B0503020204020204" pitchFamily="34" charset="-122"/>
              </a:rPr>
              <a:t>控制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dirty="0"/>
              <a:t>存储控制单元、缓冲区和寄存器组成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524"/>
            <a:ext cx="8457098" cy="42824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9744" y="1280478"/>
            <a:ext cx="2977419" cy="49942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/>
              <a:t>标量指令处理队列：</a:t>
            </a:r>
            <a:endParaRPr lang="en-US" altLang="zh-CN" b="1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指令被解码后便会被导入标量队列中，实现地址解码与运算控制，这些指令包括矩阵计算指令、向量计算指令以及存储转换指令等；</a:t>
            </a:r>
            <a:endParaRPr lang="en-US" altLang="zh-CN" sz="16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3D282848-7278-51D4-F186-0C0E9491237E}"/>
              </a:ext>
            </a:extLst>
          </p:cNvPr>
          <p:cNvSpPr/>
          <p:nvPr/>
        </p:nvSpPr>
        <p:spPr>
          <a:xfrm flipH="1" flipV="1">
            <a:off x="3772145" y="4840925"/>
            <a:ext cx="748483" cy="820134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>
                <a:latin typeface="微软雅黑" panose="020B0503020204020204" pitchFamily="34" charset="-122"/>
              </a:rPr>
              <a:t>控制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dirty="0"/>
              <a:t>存储控制单元、缓冲区和寄存器组成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524"/>
            <a:ext cx="8457098" cy="42824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9744" y="1280478"/>
            <a:ext cx="2977419" cy="49942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/>
              <a:t>指令发射模块：</a:t>
            </a:r>
            <a:endParaRPr lang="en-US" altLang="zh-CN" b="1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读取标量指令队列中配置好的指令地址和参数解码，然后根据指令类型分别发送到对应的指令执行队列中，而标量指令会驻留在标量指令处理队列中进行后续执行；</a:t>
            </a:r>
            <a:endParaRPr lang="en-US" altLang="zh-CN" sz="16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3D282848-7278-51D4-F186-0C0E9491237E}"/>
              </a:ext>
            </a:extLst>
          </p:cNvPr>
          <p:cNvSpPr/>
          <p:nvPr/>
        </p:nvSpPr>
        <p:spPr>
          <a:xfrm flipH="1" flipV="1">
            <a:off x="4563254" y="4840925"/>
            <a:ext cx="1036161" cy="820134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08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>
                <a:latin typeface="微软雅黑" panose="020B0503020204020204" pitchFamily="34" charset="-122"/>
              </a:rPr>
              <a:t>控制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dirty="0"/>
              <a:t>存储控制单元、缓冲区和寄存器组成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524"/>
            <a:ext cx="8457098" cy="42824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9744" y="1280478"/>
            <a:ext cx="2977419" cy="49942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/>
              <a:t>指令执行队列：</a:t>
            </a:r>
            <a:endParaRPr lang="en-US" altLang="zh-CN" b="1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指令执行队列由矩阵运算队列、向量运算队列和存储转换队列组成，不同的指令进入相应的运算队列，队列中的指令按进入顺序执行；</a:t>
            </a:r>
            <a:endParaRPr lang="en-US" altLang="zh-CN" sz="16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3D282848-7278-51D4-F186-0C0E9491237E}"/>
              </a:ext>
            </a:extLst>
          </p:cNvPr>
          <p:cNvSpPr/>
          <p:nvPr/>
        </p:nvSpPr>
        <p:spPr>
          <a:xfrm flipH="1" flipV="1">
            <a:off x="5683136" y="4830651"/>
            <a:ext cx="1601240" cy="820134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097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>
                <a:latin typeface="微软雅黑" panose="020B0503020204020204" pitchFamily="34" charset="-122"/>
              </a:rPr>
              <a:t>控制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单元：</a:t>
            </a:r>
            <a:r>
              <a:rPr lang="zh-CN" altLang="en-US" dirty="0"/>
              <a:t>存储控制单元、缓冲区和寄存器组成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DD8A3B-53AE-364B-D477-68F7DA23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524"/>
            <a:ext cx="8457098" cy="42824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A0164-EE35-BCC3-B7F8-8F02AAF6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9744" y="1280478"/>
            <a:ext cx="2977419" cy="4994275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zh-CN" altLang="en-US" b="1" dirty="0"/>
              <a:t>事件同步模块：</a:t>
            </a:r>
            <a:endParaRPr lang="en-US" altLang="zh-CN" b="1" dirty="0"/>
          </a:p>
          <a:p>
            <a:pPr marL="216000">
              <a:lnSpc>
                <a:spcPct val="150000"/>
              </a:lnSpc>
            </a:pPr>
            <a:r>
              <a:rPr lang="zh-CN" altLang="en-US" sz="1600" dirty="0"/>
              <a:t>时刻控制每条指令流水线的执行状态，并分析不同流水线的依赖关系，从而解决指令流水线之间的数据依赖和同步的问题。</a:t>
            </a:r>
            <a:endParaRPr lang="en-US" altLang="zh-CN" sz="16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3D282848-7278-51D4-F186-0C0E9491237E}"/>
              </a:ext>
            </a:extLst>
          </p:cNvPr>
          <p:cNvSpPr/>
          <p:nvPr/>
        </p:nvSpPr>
        <p:spPr>
          <a:xfrm flipH="1" flipV="1">
            <a:off x="5683136" y="4830651"/>
            <a:ext cx="1601240" cy="820134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44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A886A44-E4B7-BAD6-B0F6-B2C995C47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22561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432694-84B9-ABE2-2877-8E170C19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思考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489B53-8770-1888-D77A-815559F352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000" dirty="0">
                <a:cs typeface="Futura Medium" panose="020B0602020204020303" pitchFamily="34" charset="-79"/>
              </a:rPr>
              <a:t>AICore</a:t>
            </a:r>
            <a:r>
              <a:rPr lang="zh-CN" altLang="en-US" sz="2000" dirty="0">
                <a:cs typeface="Futura Medium" panose="020B0602020204020303" pitchFamily="34" charset="-79"/>
              </a:rPr>
              <a:t> 是专门针对矩阵乘 </a:t>
            </a:r>
            <a:r>
              <a:rPr lang="en-US" altLang="zh-CN" sz="2000" dirty="0">
                <a:cs typeface="Futura Medium" panose="020B0602020204020303" pitchFamily="34" charset="-79"/>
              </a:rPr>
              <a:t>MAC</a:t>
            </a:r>
            <a:r>
              <a:rPr lang="zh-CN" altLang="en-US" sz="2000" dirty="0">
                <a:cs typeface="Futura Medium" panose="020B0602020204020303" pitchFamily="34" charset="-79"/>
              </a:rPr>
              <a:t> 进行运算，跟英伟达的 </a:t>
            </a:r>
            <a:r>
              <a:rPr lang="en-US" altLang="zh-CN" sz="2000" dirty="0">
                <a:cs typeface="Futura Medium" panose="020B0602020204020303" pitchFamily="34" charset="-79"/>
              </a:rPr>
              <a:t>Tensor</a:t>
            </a:r>
            <a:r>
              <a:rPr lang="zh-CN" altLang="en-US" sz="2000" dirty="0">
                <a:cs typeface="Futura Medium" panose="020B0602020204020303" pitchFamily="34" charset="-79"/>
              </a:rPr>
              <a:t> </a:t>
            </a:r>
            <a:r>
              <a:rPr lang="en-US" altLang="zh-CN" sz="2000" dirty="0">
                <a:cs typeface="Futura Medium" panose="020B0602020204020303" pitchFamily="34" charset="-79"/>
              </a:rPr>
              <a:t>Core </a:t>
            </a:r>
            <a:r>
              <a:rPr lang="zh-CN" altLang="en-US" sz="2000" dirty="0">
                <a:cs typeface="Futura Medium" panose="020B0602020204020303" pitchFamily="34" charset="-79"/>
              </a:rPr>
              <a:t>区别在哪里？</a:t>
            </a:r>
            <a:endParaRPr lang="en-US" altLang="zh-CN" sz="2000" dirty="0">
              <a:cs typeface="Futura Medium" panose="020B0602020204020303" pitchFamily="34" charset="-79"/>
            </a:endParaRPr>
          </a:p>
          <a:p>
            <a:r>
              <a:rPr kumimoji="1" lang="zh-CN" altLang="en-US" sz="2000" dirty="0"/>
              <a:t>了解完 </a:t>
            </a:r>
            <a:r>
              <a:rPr kumimoji="1" lang="en-US" altLang="zh-CN" sz="2000" dirty="0"/>
              <a:t>NPU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AICore 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 TPU</a:t>
            </a:r>
            <a:r>
              <a:rPr kumimoji="1" lang="zh-CN" altLang="en-US" sz="2000" dirty="0"/>
              <a:t> 脉动阵列，你觉得 </a:t>
            </a:r>
            <a:r>
              <a:rPr kumimoji="1" lang="en-US" altLang="zh-CN" sz="2000" dirty="0"/>
              <a:t>NPU/TPU</a:t>
            </a:r>
            <a:r>
              <a:rPr kumimoji="1" lang="zh-CN" altLang="en-US" sz="2000" dirty="0"/>
              <a:t> 跟 </a:t>
            </a:r>
            <a:r>
              <a:rPr kumimoji="1" lang="en-US" altLang="zh-CN" sz="2000" dirty="0"/>
              <a:t>GPU</a:t>
            </a:r>
            <a:r>
              <a:rPr kumimoji="1" lang="zh-CN" altLang="en-US" sz="2000" dirty="0"/>
              <a:t> 的本质区别在哪里？</a:t>
            </a:r>
          </a:p>
        </p:txBody>
      </p:sp>
    </p:spTree>
    <p:extLst>
      <p:ext uri="{BB962C8B-B14F-4D97-AF65-F5344CB8AC3E}">
        <p14:creationId xmlns:p14="http://schemas.microsoft.com/office/powerpoint/2010/main" val="278619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912E80B-1697-530D-41F5-E3BE3E67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AI Core</a:t>
            </a:r>
            <a:r>
              <a:rPr lang="zh-CN" altLang="en-US" dirty="0"/>
              <a:t>：计算单元的加速原理</a:t>
            </a:r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DB55D46-2C47-4511-D9B2-3AF397A6CE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Cube</a:t>
            </a:r>
            <a:r>
              <a:rPr lang="zh-CN" altLang="en-US" b="1" dirty="0"/>
              <a:t>单元：</a:t>
            </a:r>
            <a:r>
              <a:rPr lang="zh-CN" altLang="en-US" dirty="0"/>
              <a:t>绿色 </a:t>
            </a:r>
            <a:r>
              <a:rPr lang="en-US" altLang="zh-CN" dirty="0"/>
              <a:t>X</a:t>
            </a:r>
            <a:r>
              <a:rPr lang="zh-CN" altLang="en-US" dirty="0"/>
              <a:t>，代表两个数据间乘法运算，深蓝色 </a:t>
            </a:r>
            <a:r>
              <a:rPr lang="en-US" altLang="zh-CN" dirty="0"/>
              <a:t>+</a:t>
            </a:r>
            <a:r>
              <a:rPr lang="zh-CN" altLang="en-US" dirty="0"/>
              <a:t> 代表累加。浅蓝色矩阵 </a:t>
            </a:r>
            <a:r>
              <a:rPr lang="en-US" altLang="zh-CN" dirty="0"/>
              <a:t>A</a:t>
            </a:r>
            <a:r>
              <a:rPr lang="zh-CN" altLang="en-US" dirty="0"/>
              <a:t>，桔黄色矩阵 </a:t>
            </a:r>
            <a:r>
              <a:rPr lang="en-US" altLang="zh-CN" dirty="0"/>
              <a:t>B</a:t>
            </a:r>
            <a:r>
              <a:rPr lang="zh-CN" altLang="en-US" dirty="0"/>
              <a:t>，送入 </a:t>
            </a:r>
            <a:r>
              <a:rPr lang="en-US" altLang="zh-CN" dirty="0"/>
              <a:t>Cube</a:t>
            </a:r>
            <a:r>
              <a:rPr lang="zh-CN" altLang="en-US" dirty="0"/>
              <a:t> 单元后并行执行乘法运算，执行完后进行累加，放进地下累加器里。</a:t>
            </a:r>
            <a:endParaRPr lang="en-US" altLang="zh-CN" dirty="0"/>
          </a:p>
        </p:txBody>
      </p:sp>
      <p:pic>
        <p:nvPicPr>
          <p:cNvPr id="3" name="Picture 2" descr="C:\Users\d00464022\AppData\Roaming\eSpace_Desktop\UserData\d00464022\imagefiles\DC2A2839-0490-4D5C-B3B1-156959CA2023.png">
            <a:extLst>
              <a:ext uri="{FF2B5EF4-FFF2-40B4-BE49-F238E27FC236}">
                <a16:creationId xmlns:a16="http://schemas.microsoft.com/office/drawing/2014/main" id="{A9DBBA6E-4D1D-5F7A-D45D-13BA1150B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94" y="2466903"/>
            <a:ext cx="8272974" cy="388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17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d00464022\AppData\Roaming\eSpace_Desktop\UserData\d00464022\imagefiles\DC2A2839-0490-4D5C-B3B1-156959CA2023.png">
            <a:extLst>
              <a:ext uri="{FF2B5EF4-FFF2-40B4-BE49-F238E27FC236}">
                <a16:creationId xmlns:a16="http://schemas.microsoft.com/office/drawing/2014/main" id="{2264819F-D338-4603-7EDA-FE4B839E3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94" y="2466903"/>
            <a:ext cx="8272974" cy="388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D912E80B-1697-530D-41F5-E3BE3E67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：计算单元的加速原理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DB55D46-2C47-4511-D9B2-3AF397A6CE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Cube</a:t>
            </a:r>
            <a:r>
              <a:rPr lang="zh-CN" altLang="en-US" b="1" dirty="0"/>
              <a:t>单元：</a:t>
            </a:r>
            <a:r>
              <a:rPr lang="zh-CN" altLang="en-US" dirty="0"/>
              <a:t>目前 </a:t>
            </a:r>
            <a:r>
              <a:rPr lang="en-US" altLang="zh-CN" dirty="0"/>
              <a:t>cube</a:t>
            </a:r>
            <a:r>
              <a:rPr lang="zh-CN" altLang="en-US" dirty="0"/>
              <a:t>但愿为 </a:t>
            </a:r>
            <a:r>
              <a:rPr lang="en-US" altLang="zh-CN" dirty="0"/>
              <a:t>16×16×16</a:t>
            </a:r>
            <a:r>
              <a:rPr lang="zh-CN" altLang="en-US" dirty="0"/>
              <a:t>，通常矩阵乘中两矩阵很大，因此数据是分块（</a:t>
            </a:r>
            <a:r>
              <a:rPr lang="en-US" altLang="zh-CN" dirty="0"/>
              <a:t>Tiling</a:t>
            </a:r>
            <a:r>
              <a:rPr lang="zh-CN" altLang="en-US" dirty="0"/>
              <a:t>）送入 </a:t>
            </a:r>
            <a:r>
              <a:rPr lang="en-US" altLang="zh-CN" dirty="0"/>
              <a:t>Cube</a:t>
            </a:r>
            <a:r>
              <a:rPr lang="zh-CN" altLang="en-US" dirty="0"/>
              <a:t> 单元中。每送完一块，结果存放累加器，最后得到结果。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7882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B21301-49CE-F2FF-8FC4-E2BEF86C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：计算单元 </a:t>
            </a:r>
            <a:r>
              <a:rPr lang="en-US" altLang="zh-CN" dirty="0"/>
              <a:t>Cube Unit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96898F-B0CA-5909-3089-684036D03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5180" y="1360170"/>
            <a:ext cx="4431928" cy="4994910"/>
          </a:xfrm>
        </p:spPr>
        <p:txBody>
          <a:bodyPr anchor="ctr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图例为</a:t>
            </a:r>
            <a:r>
              <a:rPr lang="zh-CN" altLang="zh-CN" dirty="0"/>
              <a:t>一个矩阵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zh-CN" altLang="zh-CN" dirty="0"/>
              <a:t>和另一个矩阵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</a:t>
            </a:r>
            <a:r>
              <a:rPr lang="zh-CN" altLang="zh-CN" dirty="0"/>
              <a:t>间乘法运算</a:t>
            </a:r>
            <a:r>
              <a:rPr lang="zh-CN" altLang="en-US" dirty="0"/>
              <a:t> </a:t>
            </a:r>
            <a:r>
              <a:rPr lang="en-US" altLang="zh-CN" dirty="0"/>
              <a:t>C=A*B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在不同计算单元中实现该矩阵乘，其复杂度和运算效率差别很大。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747198-886C-8470-724B-70288D6D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17768"/>
            <a:ext cx="5954559" cy="46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F1DBA-A3A9-731D-BA20-D96ADA42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 在昇腾处理器中的位置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8BCF9E8-86DF-F1AC-2D7C-416D7E750EE6}"/>
              </a:ext>
            </a:extLst>
          </p:cNvPr>
          <p:cNvGrpSpPr/>
          <p:nvPr/>
        </p:nvGrpSpPr>
        <p:grpSpPr>
          <a:xfrm>
            <a:off x="515058" y="1682505"/>
            <a:ext cx="4040498" cy="2019449"/>
            <a:chOff x="777240" y="1193456"/>
            <a:chExt cx="5509260" cy="2555584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57F7D329-747B-0CEE-7ED4-6A4257D8E9D3}"/>
                </a:ext>
              </a:extLst>
            </p:cNvPr>
            <p:cNvSpPr/>
            <p:nvPr/>
          </p:nvSpPr>
          <p:spPr>
            <a:xfrm>
              <a:off x="777240" y="1193456"/>
              <a:ext cx="5509260" cy="2555584"/>
            </a:xfrm>
            <a:prstGeom prst="roundRect">
              <a:avLst>
                <a:gd name="adj" fmla="val 5219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43200"/>
                        <a:gd name="connsiteY0" fmla="*/ 0 h 1520575"/>
                        <a:gd name="connsiteX1" fmla="*/ 658368 w 2743200"/>
                        <a:gd name="connsiteY1" fmla="*/ 0 h 1520575"/>
                        <a:gd name="connsiteX2" fmla="*/ 1261872 w 2743200"/>
                        <a:gd name="connsiteY2" fmla="*/ 0 h 1520575"/>
                        <a:gd name="connsiteX3" fmla="*/ 2002536 w 2743200"/>
                        <a:gd name="connsiteY3" fmla="*/ 0 h 1520575"/>
                        <a:gd name="connsiteX4" fmla="*/ 2743200 w 2743200"/>
                        <a:gd name="connsiteY4" fmla="*/ 0 h 1520575"/>
                        <a:gd name="connsiteX5" fmla="*/ 2743200 w 2743200"/>
                        <a:gd name="connsiteY5" fmla="*/ 491653 h 1520575"/>
                        <a:gd name="connsiteX6" fmla="*/ 2743200 w 2743200"/>
                        <a:gd name="connsiteY6" fmla="*/ 968099 h 1520575"/>
                        <a:gd name="connsiteX7" fmla="*/ 2743200 w 2743200"/>
                        <a:gd name="connsiteY7" fmla="*/ 1520575 h 1520575"/>
                        <a:gd name="connsiteX8" fmla="*/ 2057400 w 2743200"/>
                        <a:gd name="connsiteY8" fmla="*/ 1520575 h 1520575"/>
                        <a:gd name="connsiteX9" fmla="*/ 1453896 w 2743200"/>
                        <a:gd name="connsiteY9" fmla="*/ 1520575 h 1520575"/>
                        <a:gd name="connsiteX10" fmla="*/ 768096 w 2743200"/>
                        <a:gd name="connsiteY10" fmla="*/ 1520575 h 1520575"/>
                        <a:gd name="connsiteX11" fmla="*/ 0 w 2743200"/>
                        <a:gd name="connsiteY11" fmla="*/ 1520575 h 1520575"/>
                        <a:gd name="connsiteX12" fmla="*/ 0 w 2743200"/>
                        <a:gd name="connsiteY12" fmla="*/ 1028922 h 1520575"/>
                        <a:gd name="connsiteX13" fmla="*/ 0 w 2743200"/>
                        <a:gd name="connsiteY13" fmla="*/ 537270 h 1520575"/>
                        <a:gd name="connsiteX14" fmla="*/ 0 w 2743200"/>
                        <a:gd name="connsiteY14" fmla="*/ 0 h 1520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43200" h="1520575" extrusionOk="0">
                          <a:moveTo>
                            <a:pt x="0" y="0"/>
                          </a:moveTo>
                          <a:cubicBezTo>
                            <a:pt x="200805" y="10067"/>
                            <a:pt x="464296" y="-10669"/>
                            <a:pt x="658368" y="0"/>
                          </a:cubicBezTo>
                          <a:cubicBezTo>
                            <a:pt x="852440" y="10669"/>
                            <a:pt x="1001819" y="-17937"/>
                            <a:pt x="1261872" y="0"/>
                          </a:cubicBezTo>
                          <a:cubicBezTo>
                            <a:pt x="1521925" y="17937"/>
                            <a:pt x="1832626" y="15877"/>
                            <a:pt x="2002536" y="0"/>
                          </a:cubicBezTo>
                          <a:cubicBezTo>
                            <a:pt x="2172446" y="-15877"/>
                            <a:pt x="2420377" y="-12782"/>
                            <a:pt x="2743200" y="0"/>
                          </a:cubicBezTo>
                          <a:cubicBezTo>
                            <a:pt x="2757121" y="207315"/>
                            <a:pt x="2718997" y="374339"/>
                            <a:pt x="2743200" y="491653"/>
                          </a:cubicBezTo>
                          <a:cubicBezTo>
                            <a:pt x="2767403" y="608967"/>
                            <a:pt x="2757939" y="763894"/>
                            <a:pt x="2743200" y="968099"/>
                          </a:cubicBezTo>
                          <a:cubicBezTo>
                            <a:pt x="2728461" y="1172304"/>
                            <a:pt x="2762878" y="1346756"/>
                            <a:pt x="2743200" y="1520575"/>
                          </a:cubicBezTo>
                          <a:cubicBezTo>
                            <a:pt x="2597301" y="1510880"/>
                            <a:pt x="2251828" y="1519846"/>
                            <a:pt x="2057400" y="1520575"/>
                          </a:cubicBezTo>
                          <a:cubicBezTo>
                            <a:pt x="1862972" y="1521304"/>
                            <a:pt x="1576318" y="1505000"/>
                            <a:pt x="1453896" y="1520575"/>
                          </a:cubicBezTo>
                          <a:cubicBezTo>
                            <a:pt x="1331474" y="1536150"/>
                            <a:pt x="1038989" y="1526867"/>
                            <a:pt x="768096" y="1520575"/>
                          </a:cubicBezTo>
                          <a:cubicBezTo>
                            <a:pt x="497203" y="1514283"/>
                            <a:pt x="334385" y="1515903"/>
                            <a:pt x="0" y="1520575"/>
                          </a:cubicBezTo>
                          <a:cubicBezTo>
                            <a:pt x="5244" y="1422099"/>
                            <a:pt x="12008" y="1141590"/>
                            <a:pt x="0" y="1028922"/>
                          </a:cubicBezTo>
                          <a:cubicBezTo>
                            <a:pt x="-12008" y="916254"/>
                            <a:pt x="-24216" y="637932"/>
                            <a:pt x="0" y="537270"/>
                          </a:cubicBezTo>
                          <a:cubicBezTo>
                            <a:pt x="24216" y="436608"/>
                            <a:pt x="12044" y="2371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内容占位符 6">
              <a:extLst>
                <a:ext uri="{FF2B5EF4-FFF2-40B4-BE49-F238E27FC236}">
                  <a16:creationId xmlns:a16="http://schemas.microsoft.com/office/drawing/2014/main" id="{3DEFACB3-AE8F-710E-2708-922378977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527" y="1329924"/>
              <a:ext cx="4222685" cy="2282648"/>
            </a:xfrm>
            <a:prstGeom prst="rect">
              <a:avLst/>
            </a:prstGeom>
            <a:noFill/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8B52F83-A29B-24F5-5708-B4FA132AD6B6}"/>
              </a:ext>
            </a:extLst>
          </p:cNvPr>
          <p:cNvGrpSpPr/>
          <p:nvPr/>
        </p:nvGrpSpPr>
        <p:grpSpPr>
          <a:xfrm>
            <a:off x="515058" y="3894452"/>
            <a:ext cx="4040498" cy="1934848"/>
            <a:chOff x="777239" y="3918630"/>
            <a:chExt cx="5509260" cy="2555584"/>
          </a:xfrm>
        </p:grpSpPr>
        <p:pic>
          <p:nvPicPr>
            <p:cNvPr id="7" name="内容占位符 5">
              <a:extLst>
                <a:ext uri="{FF2B5EF4-FFF2-40B4-BE49-F238E27FC236}">
                  <a16:creationId xmlns:a16="http://schemas.microsoft.com/office/drawing/2014/main" id="{D12308AF-AF02-FEA1-1A72-93FBA4179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535" y="4106345"/>
              <a:ext cx="4975017" cy="2180155"/>
            </a:xfrm>
            <a:prstGeom prst="rect">
              <a:avLst/>
            </a:prstGeom>
            <a:noFill/>
          </p:spPr>
        </p:pic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E543550D-F9B2-2BE5-E269-CEC691E66177}"/>
                </a:ext>
              </a:extLst>
            </p:cNvPr>
            <p:cNvSpPr/>
            <p:nvPr/>
          </p:nvSpPr>
          <p:spPr>
            <a:xfrm>
              <a:off x="777239" y="3918630"/>
              <a:ext cx="5509260" cy="2555584"/>
            </a:xfrm>
            <a:prstGeom prst="roundRect">
              <a:avLst>
                <a:gd name="adj" fmla="val 5219"/>
              </a:avLst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43200"/>
                        <a:gd name="connsiteY0" fmla="*/ 0 h 1520575"/>
                        <a:gd name="connsiteX1" fmla="*/ 658368 w 2743200"/>
                        <a:gd name="connsiteY1" fmla="*/ 0 h 1520575"/>
                        <a:gd name="connsiteX2" fmla="*/ 1261872 w 2743200"/>
                        <a:gd name="connsiteY2" fmla="*/ 0 h 1520575"/>
                        <a:gd name="connsiteX3" fmla="*/ 2002536 w 2743200"/>
                        <a:gd name="connsiteY3" fmla="*/ 0 h 1520575"/>
                        <a:gd name="connsiteX4" fmla="*/ 2743200 w 2743200"/>
                        <a:gd name="connsiteY4" fmla="*/ 0 h 1520575"/>
                        <a:gd name="connsiteX5" fmla="*/ 2743200 w 2743200"/>
                        <a:gd name="connsiteY5" fmla="*/ 491653 h 1520575"/>
                        <a:gd name="connsiteX6" fmla="*/ 2743200 w 2743200"/>
                        <a:gd name="connsiteY6" fmla="*/ 968099 h 1520575"/>
                        <a:gd name="connsiteX7" fmla="*/ 2743200 w 2743200"/>
                        <a:gd name="connsiteY7" fmla="*/ 1520575 h 1520575"/>
                        <a:gd name="connsiteX8" fmla="*/ 2057400 w 2743200"/>
                        <a:gd name="connsiteY8" fmla="*/ 1520575 h 1520575"/>
                        <a:gd name="connsiteX9" fmla="*/ 1453896 w 2743200"/>
                        <a:gd name="connsiteY9" fmla="*/ 1520575 h 1520575"/>
                        <a:gd name="connsiteX10" fmla="*/ 768096 w 2743200"/>
                        <a:gd name="connsiteY10" fmla="*/ 1520575 h 1520575"/>
                        <a:gd name="connsiteX11" fmla="*/ 0 w 2743200"/>
                        <a:gd name="connsiteY11" fmla="*/ 1520575 h 1520575"/>
                        <a:gd name="connsiteX12" fmla="*/ 0 w 2743200"/>
                        <a:gd name="connsiteY12" fmla="*/ 1028922 h 1520575"/>
                        <a:gd name="connsiteX13" fmla="*/ 0 w 2743200"/>
                        <a:gd name="connsiteY13" fmla="*/ 537270 h 1520575"/>
                        <a:gd name="connsiteX14" fmla="*/ 0 w 2743200"/>
                        <a:gd name="connsiteY14" fmla="*/ 0 h 1520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43200" h="1520575" extrusionOk="0">
                          <a:moveTo>
                            <a:pt x="0" y="0"/>
                          </a:moveTo>
                          <a:cubicBezTo>
                            <a:pt x="200805" y="10067"/>
                            <a:pt x="464296" y="-10669"/>
                            <a:pt x="658368" y="0"/>
                          </a:cubicBezTo>
                          <a:cubicBezTo>
                            <a:pt x="852440" y="10669"/>
                            <a:pt x="1001819" y="-17937"/>
                            <a:pt x="1261872" y="0"/>
                          </a:cubicBezTo>
                          <a:cubicBezTo>
                            <a:pt x="1521925" y="17937"/>
                            <a:pt x="1832626" y="15877"/>
                            <a:pt x="2002536" y="0"/>
                          </a:cubicBezTo>
                          <a:cubicBezTo>
                            <a:pt x="2172446" y="-15877"/>
                            <a:pt x="2420377" y="-12782"/>
                            <a:pt x="2743200" y="0"/>
                          </a:cubicBezTo>
                          <a:cubicBezTo>
                            <a:pt x="2757121" y="207315"/>
                            <a:pt x="2718997" y="374339"/>
                            <a:pt x="2743200" y="491653"/>
                          </a:cubicBezTo>
                          <a:cubicBezTo>
                            <a:pt x="2767403" y="608967"/>
                            <a:pt x="2757939" y="763894"/>
                            <a:pt x="2743200" y="968099"/>
                          </a:cubicBezTo>
                          <a:cubicBezTo>
                            <a:pt x="2728461" y="1172304"/>
                            <a:pt x="2762878" y="1346756"/>
                            <a:pt x="2743200" y="1520575"/>
                          </a:cubicBezTo>
                          <a:cubicBezTo>
                            <a:pt x="2597301" y="1510880"/>
                            <a:pt x="2251828" y="1519846"/>
                            <a:pt x="2057400" y="1520575"/>
                          </a:cubicBezTo>
                          <a:cubicBezTo>
                            <a:pt x="1862972" y="1521304"/>
                            <a:pt x="1576318" y="1505000"/>
                            <a:pt x="1453896" y="1520575"/>
                          </a:cubicBezTo>
                          <a:cubicBezTo>
                            <a:pt x="1331474" y="1536150"/>
                            <a:pt x="1038989" y="1526867"/>
                            <a:pt x="768096" y="1520575"/>
                          </a:cubicBezTo>
                          <a:cubicBezTo>
                            <a:pt x="497203" y="1514283"/>
                            <a:pt x="334385" y="1515903"/>
                            <a:pt x="0" y="1520575"/>
                          </a:cubicBezTo>
                          <a:cubicBezTo>
                            <a:pt x="5244" y="1422099"/>
                            <a:pt x="12008" y="1141590"/>
                            <a:pt x="0" y="1028922"/>
                          </a:cubicBezTo>
                          <a:cubicBezTo>
                            <a:pt x="-12008" y="916254"/>
                            <a:pt x="-24216" y="637932"/>
                            <a:pt x="0" y="537270"/>
                          </a:cubicBezTo>
                          <a:cubicBezTo>
                            <a:pt x="24216" y="436608"/>
                            <a:pt x="12044" y="2371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18B6741A-ECEE-6F84-9E52-35025DD28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50" y="1622841"/>
            <a:ext cx="6643475" cy="4272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5945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F1DBA-A3A9-731D-BA20-D96ADA42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 在昇腾处理器中的位置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5DC4A-95A0-7EAB-4348-8AC342ACD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3830" y="1339850"/>
            <a:ext cx="3608968" cy="4994910"/>
          </a:xfrm>
        </p:spPr>
        <p:txBody>
          <a:bodyPr anchor="ctr"/>
          <a:lstStyle/>
          <a:p>
            <a:pPr marL="0" indent="0">
              <a:buNone/>
            </a:pPr>
            <a:r>
              <a:rPr lang="zh-CN" altLang="en-US" sz="2000" b="1" dirty="0">
                <a:solidFill>
                  <a:srgbClr val="1D1D1A"/>
                </a:solidFill>
                <a:latin typeface="微软雅黑" panose="020B0503020204020204" pitchFamily="34" charset="-122"/>
              </a:rPr>
              <a:t>昇 </a:t>
            </a:r>
            <a:r>
              <a:rPr lang="en-US" altLang="zh-CN" sz="2000" b="1" dirty="0">
                <a:solidFill>
                  <a:srgbClr val="1D1D1A"/>
                </a:solidFill>
                <a:latin typeface="微软雅黑" panose="020B0503020204020204" pitchFamily="34" charset="-122"/>
              </a:rPr>
              <a:t>AI</a:t>
            </a:r>
            <a:r>
              <a:rPr lang="zh-CN" altLang="en-US" sz="2000" b="1" dirty="0">
                <a:solidFill>
                  <a:srgbClr val="1D1D1A"/>
                </a:solidFill>
                <a:latin typeface="微软雅黑" panose="020B0503020204020204" pitchFamily="34" charset="-122"/>
              </a:rPr>
              <a:t> 腾处理器：</a:t>
            </a:r>
          </a:p>
          <a:p>
            <a:pPr>
              <a:lnSpc>
                <a:spcPct val="150000"/>
              </a:lnSpc>
            </a:pPr>
            <a:r>
              <a:rPr lang="en-US" altLang="zh-CN" sz="1800" dirty="0"/>
              <a:t>AI Core</a:t>
            </a:r>
            <a:r>
              <a:rPr lang="zh-CN" altLang="en-US" sz="1800" dirty="0"/>
              <a:t> 是昇腾</a:t>
            </a:r>
            <a:r>
              <a:rPr lang="en-US" altLang="zh-CN" sz="1800" dirty="0"/>
              <a:t>AI</a:t>
            </a:r>
            <a:r>
              <a:rPr lang="zh-CN" altLang="en-US" sz="1800" dirty="0"/>
              <a:t>处理器计算核心，采用华为自研的达芬奇架构，通常也被叫做 </a:t>
            </a:r>
            <a:r>
              <a:rPr lang="en-US" altLang="zh-CN" sz="1800" dirty="0"/>
              <a:t>DaVinci Core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根据不同处理器版本，</a:t>
            </a:r>
            <a:r>
              <a:rPr lang="en-US" altLang="zh-CN" sz="1800" dirty="0"/>
              <a:t>AI Core</a:t>
            </a:r>
            <a:r>
              <a:rPr lang="zh-CN" altLang="en-US" sz="1800" dirty="0"/>
              <a:t>里计算、存储和带宽资源有不同规格。</a:t>
            </a:r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18B6741A-ECEE-6F84-9E52-35025DD2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65" y="1599981"/>
            <a:ext cx="6643475" cy="4272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721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37C5770-A77E-4124-3D24-F3E7C1877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02" y="1630682"/>
            <a:ext cx="8457098" cy="4282438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3FD4C806-CB02-5AC4-4CBB-B4AF326D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Core</a:t>
            </a:r>
            <a:r>
              <a:rPr lang="zh-CN" altLang="en-US" dirty="0"/>
              <a:t> 架构总览</a:t>
            </a: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D4A704DD-3D23-6C1B-728E-D8F93DBFD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5" y="2715170"/>
            <a:ext cx="2745057" cy="1765390"/>
          </a:xfrm>
          <a:prstGeom prst="rect">
            <a:avLst/>
          </a:prstGeom>
          <a:noFill/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0C1B987E-0A5A-2097-89FC-4EEB1EB274F5}"/>
              </a:ext>
            </a:extLst>
          </p:cNvPr>
          <p:cNvSpPr/>
          <p:nvPr/>
        </p:nvSpPr>
        <p:spPr>
          <a:xfrm>
            <a:off x="372174" y="2715171"/>
            <a:ext cx="1730945" cy="1011010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8B7F9-3F7F-6A30-F80E-7503A8E5B7C8}"/>
              </a:ext>
            </a:extLst>
          </p:cNvPr>
          <p:cNvCxnSpPr>
            <a:cxnSpLocks/>
          </p:cNvCxnSpPr>
          <p:nvPr/>
        </p:nvCxnSpPr>
        <p:spPr bwMode="auto">
          <a:xfrm>
            <a:off x="2148839" y="3776058"/>
            <a:ext cx="1840231" cy="16874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5D072D8B-ACCA-A098-40F4-EFECECE222A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83130" y="1745675"/>
            <a:ext cx="1805940" cy="9694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3263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30783</TotalTime>
  <Words>1512</Words>
  <Application>Microsoft Macintosh PowerPoint</Application>
  <PresentationFormat>自定义</PresentationFormat>
  <Paragraphs>94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About</vt:lpstr>
      <vt:lpstr>PowerPoint 演示文稿</vt:lpstr>
      <vt:lpstr>AI Core：计算单元的加速原理</vt:lpstr>
      <vt:lpstr>AI Core：计算单元的加速原理</vt:lpstr>
      <vt:lpstr>AI Core：计算单元 Cube Unit</vt:lpstr>
      <vt:lpstr>AI Core 在昇腾处理器中的位置</vt:lpstr>
      <vt:lpstr>AI Core 在昇腾处理器中的位置</vt:lpstr>
      <vt:lpstr>AI Core 架构总览</vt:lpstr>
      <vt:lpstr>达芬奇架构主要部分</vt:lpstr>
      <vt:lpstr>PowerPoint 演示文稿</vt:lpstr>
      <vt:lpstr>AI Core：计算单元</vt:lpstr>
      <vt:lpstr>AI Core：计算单元 Cube Unit </vt:lpstr>
      <vt:lpstr>AI Core：计算单元 Vector Unit</vt:lpstr>
      <vt:lpstr>AI Core：计算单元 Scalar Unit</vt:lpstr>
      <vt:lpstr>AI Core：计算单元 Accumulator</vt:lpstr>
      <vt:lpstr>PowerPoint 演示文稿</vt:lpstr>
      <vt:lpstr>AI Core：存储单元</vt:lpstr>
      <vt:lpstr>AI Core：存储单元</vt:lpstr>
      <vt:lpstr>AI Core 存储单元：存储控制单元、缓冲区和寄存器组成</vt:lpstr>
      <vt:lpstr>AI Core 存储单元：存储控制单元、缓冲区和寄存器组成</vt:lpstr>
      <vt:lpstr>AI Core 存储单元：存储控制单元、缓冲区和寄存器组成</vt:lpstr>
      <vt:lpstr>AI Core 存储单元：存储控制单元、缓冲区和寄存器组成</vt:lpstr>
      <vt:lpstr>AI Core 存储单元：数据通路</vt:lpstr>
      <vt:lpstr>AI Core 存储单元：数据通路</vt:lpstr>
      <vt:lpstr>PowerPoint 演示文稿</vt:lpstr>
      <vt:lpstr>AI Core：控制单元</vt:lpstr>
      <vt:lpstr>AI Core 控制单元：存储控制单元、缓冲区和寄存器组成</vt:lpstr>
      <vt:lpstr>AI Core控制单元：存储控制单元、缓冲区和寄存器组成</vt:lpstr>
      <vt:lpstr>AI Core控制单元：存储控制单元、缓冲区和寄存器组成</vt:lpstr>
      <vt:lpstr>AI Core控制单元：存储控制单元、缓冲区和寄存器组成</vt:lpstr>
      <vt:lpstr>AI Core控制单元：存储控制单元、缓冲区和寄存器组成</vt:lpstr>
      <vt:lpstr>AI Core控制单元：存储控制单元、缓冲区和寄存器组成</vt:lpstr>
      <vt:lpstr>PowerPoint 演示文稿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9934</cp:revision>
  <cp:lastPrinted>2023-09-08T09:14:01Z</cp:lastPrinted>
  <dcterms:created xsi:type="dcterms:W3CDTF">2020-08-28T08:44:19Z</dcterms:created>
  <dcterms:modified xsi:type="dcterms:W3CDTF">2024-06-23T03:57:06Z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